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30"/>
  </p:notesMasterIdLst>
  <p:sldIdLst>
    <p:sldId id="256" r:id="rId2"/>
    <p:sldId id="339" r:id="rId3"/>
    <p:sldId id="340" r:id="rId4"/>
    <p:sldId id="341" r:id="rId5"/>
    <p:sldId id="342" r:id="rId6"/>
    <p:sldId id="343" r:id="rId7"/>
    <p:sldId id="344" r:id="rId8"/>
    <p:sldId id="345" r:id="rId9"/>
    <p:sldId id="361" r:id="rId10"/>
    <p:sldId id="364" r:id="rId11"/>
    <p:sldId id="362" r:id="rId12"/>
    <p:sldId id="363" r:id="rId13"/>
    <p:sldId id="365" r:id="rId14"/>
    <p:sldId id="370" r:id="rId15"/>
    <p:sldId id="366" r:id="rId16"/>
    <p:sldId id="367" r:id="rId17"/>
    <p:sldId id="368" r:id="rId18"/>
    <p:sldId id="369" r:id="rId19"/>
    <p:sldId id="351" r:id="rId20"/>
    <p:sldId id="352" r:id="rId21"/>
    <p:sldId id="353" r:id="rId22"/>
    <p:sldId id="354" r:id="rId23"/>
    <p:sldId id="355" r:id="rId24"/>
    <p:sldId id="356" r:id="rId25"/>
    <p:sldId id="357" r:id="rId26"/>
    <p:sldId id="358" r:id="rId27"/>
    <p:sldId id="359" r:id="rId28"/>
    <p:sldId id="36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sorterViewPr>
    <p:cViewPr>
      <p:scale>
        <a:sx n="100" d="100"/>
        <a:sy n="100" d="100"/>
      </p:scale>
      <p:origin x="0" y="18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7979-B798-40DB-B440-5D87E6EC6EEF}" type="datetimeFigureOut">
              <a:rPr lang="en-US" smtClean="0"/>
              <a:t>9/20/2017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4F902-6E5B-4D43-BC9D-B2954F06BDA5}" type="slidenum">
              <a:rPr lang="en-US" smtClean="0"/>
              <a:t>‹#›</a:t>
            </a:fld>
            <a:endParaRPr lang="en-US"/>
          </a:p>
        </p:txBody>
      </p:sp>
    </p:spTree>
    <p:extLst>
      <p:ext uri="{BB962C8B-B14F-4D97-AF65-F5344CB8AC3E}">
        <p14:creationId xmlns:p14="http://schemas.microsoft.com/office/powerpoint/2010/main" val="296606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en-US" smtClean="0"/>
              <a:t>Click to edit Master title style</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4BC48473-ACCD-4242-806A-1249CC2C55A8}" type="datetimeFigureOut">
              <a:rPr lang="en-US" smtClean="0"/>
              <a:t>9/20/2017</a:t>
            </a:fld>
            <a:endParaRPr lang="en-US"/>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B11CDE20-4317-4D9C-8FD0-AC68991B119E}" type="slidenum">
              <a:rPr lang="en-US" smtClean="0"/>
              <a:t>‹#›</a:t>
            </a:fld>
            <a:endParaRPr lang="en-US"/>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45182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C48473-ACCD-4242-806A-1249CC2C55A8}"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43122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C48473-ACCD-4242-806A-1249CC2C55A8}"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94853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BC48473-ACCD-4242-806A-1249CC2C55A8}" type="datetimeFigureOut">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15372039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4BC48473-ACCD-4242-806A-1249CC2C55A8}" type="datetimeFigureOut">
              <a:rPr lang="en-US" smtClean="0"/>
              <a:t>9/20/2017</a:t>
            </a:fld>
            <a:endParaRPr lang="en-US"/>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B11CDE20-4317-4D9C-8FD0-AC68991B119E}" type="slidenum">
              <a:rPr lang="en-US" smtClean="0"/>
              <a:t>‹#›</a:t>
            </a:fld>
            <a:endParaRPr lang="en-US"/>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52674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C48473-ACCD-4242-806A-1249CC2C55A8}" type="datetimeFigureOut">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710977737"/>
      </p:ext>
    </p:extLst>
  </p:cSld>
  <p:clrMapOvr>
    <a:masterClrMapping/>
  </p:clrMapOvr>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941832" y="2909102"/>
            <a:ext cx="361188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975398" y="2909102"/>
            <a:ext cx="361188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BC48473-ACCD-4242-806A-1249CC2C55A8}" type="datetimeFigureOut">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660283083"/>
      </p:ext>
    </p:extLst>
  </p:cSld>
  <p:clrMapOvr>
    <a:masterClrMapping/>
  </p:clrMapOvr>
  <p:extLst mod="1">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BC48473-ACCD-4242-806A-1249CC2C55A8}" type="datetimeFigureOut">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333808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C48473-ACCD-4242-806A-1249CC2C55A8}" type="datetimeFigureOut">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1CDE20-4317-4D9C-8FD0-AC68991B119E}" type="slidenum">
              <a:rPr lang="en-US" smtClean="0"/>
              <a:t>‹#›</a:t>
            </a:fld>
            <a:endParaRPr lang="en-US"/>
          </a:p>
        </p:txBody>
      </p:sp>
    </p:spTree>
    <p:extLst>
      <p:ext uri="{BB962C8B-B14F-4D97-AF65-F5344CB8AC3E}">
        <p14:creationId xmlns:p14="http://schemas.microsoft.com/office/powerpoint/2010/main" val="142179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73789" y="6375679"/>
            <a:ext cx="925016" cy="348462"/>
          </a:xfrm>
        </p:spPr>
        <p:txBody>
          <a:bodyPr/>
          <a:lstStyle/>
          <a:p>
            <a:fld id="{4BC48473-ACCD-4242-806A-1249CC2C55A8}" type="datetimeFigureOut">
              <a:rPr lang="en-US" smtClean="0"/>
              <a:t>9/20/2017</a:t>
            </a:fld>
            <a:endParaRPr lang="en-US"/>
          </a:p>
        </p:txBody>
      </p:sp>
      <p:sp>
        <p:nvSpPr>
          <p:cNvPr id="6" name="Footer Placeholder 5"/>
          <p:cNvSpPr>
            <a:spLocks noGrp="1"/>
          </p:cNvSpPr>
          <p:nvPr>
            <p:ph type="ftr" sz="quarter" idx="11"/>
          </p:nvPr>
        </p:nvSpPr>
        <p:spPr>
          <a:xfrm>
            <a:off x="1577716" y="6375679"/>
            <a:ext cx="2611634" cy="345796"/>
          </a:xfrm>
        </p:spPr>
        <p:txBody>
          <a:bodyPr/>
          <a:lstStyle/>
          <a:p>
            <a:endParaRPr lang="en-US"/>
          </a:p>
        </p:txBody>
      </p:sp>
      <p:sp>
        <p:nvSpPr>
          <p:cNvPr id="7" name="Slide Number Placeholder 6"/>
          <p:cNvSpPr>
            <a:spLocks noGrp="1"/>
          </p:cNvSpPr>
          <p:nvPr>
            <p:ph type="sldNum" sz="quarter" idx="12"/>
          </p:nvPr>
        </p:nvSpPr>
        <p:spPr>
          <a:xfrm>
            <a:off x="4268261" y="6375679"/>
            <a:ext cx="924342" cy="345796"/>
          </a:xfrm>
        </p:spPr>
        <p:txBody>
          <a:bodyPr/>
          <a:lstStyle/>
          <a:p>
            <a:fld id="{B11CDE20-4317-4D9C-8FD0-AC68991B119E}" type="slidenum">
              <a:rPr lang="en-US" smtClean="0"/>
              <a:t>‹#›</a:t>
            </a:fld>
            <a:endParaRPr lang="en-US"/>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5425964"/>
      </p:ext>
    </p:extLst>
  </p:cSld>
  <p:clrMapOvr>
    <a:masterClrMapping/>
  </p:clrMapOvr>
  <p:extLst mod="1">
    <p:ext uri="{DCECCB84-F9BA-43D5-87BE-67443E8EF086}">
      <p15:sldGuideLst xmlns:p15="http://schemas.microsoft.com/office/powerpoint/2012/main" xmlns="">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574463" y="6375679"/>
            <a:ext cx="924342" cy="348462"/>
          </a:xfrm>
        </p:spPr>
        <p:txBody>
          <a:bodyPr/>
          <a:lstStyle/>
          <a:p>
            <a:fld id="{4BC48473-ACCD-4242-806A-1249CC2C55A8}" type="datetimeFigureOut">
              <a:rPr lang="en-US" smtClean="0"/>
              <a:t>9/20/2017</a:t>
            </a:fld>
            <a:endParaRPr lang="en-US"/>
          </a:p>
        </p:txBody>
      </p:sp>
      <p:sp>
        <p:nvSpPr>
          <p:cNvPr id="6" name="Footer Placeholder 5"/>
          <p:cNvSpPr>
            <a:spLocks noGrp="1"/>
          </p:cNvSpPr>
          <p:nvPr>
            <p:ph type="ftr" sz="quarter" idx="11"/>
          </p:nvPr>
        </p:nvSpPr>
        <p:spPr>
          <a:xfrm>
            <a:off x="1577716" y="6375679"/>
            <a:ext cx="2611634" cy="345796"/>
          </a:xfrm>
        </p:spPr>
        <p:txBody>
          <a:bodyPr/>
          <a:lstStyle/>
          <a:p>
            <a:endParaRPr lang="en-US"/>
          </a:p>
        </p:txBody>
      </p:sp>
      <p:sp>
        <p:nvSpPr>
          <p:cNvPr id="7" name="Slide Number Placeholder 6"/>
          <p:cNvSpPr>
            <a:spLocks noGrp="1"/>
          </p:cNvSpPr>
          <p:nvPr>
            <p:ph type="sldNum" sz="quarter" idx="12"/>
          </p:nvPr>
        </p:nvSpPr>
        <p:spPr>
          <a:xfrm>
            <a:off x="4256153" y="6375679"/>
            <a:ext cx="947460" cy="345796"/>
          </a:xfrm>
        </p:spPr>
        <p:txBody>
          <a:bodyPr/>
          <a:lstStyle/>
          <a:p>
            <a:fld id="{B11CDE20-4317-4D9C-8FD0-AC68991B119E}" type="slidenum">
              <a:rPr lang="en-US" smtClean="0"/>
              <a:t>‹#›</a:t>
            </a:fld>
            <a:endParaRPr lang="en-US"/>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943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4BC48473-ACCD-4242-806A-1249CC2C55A8}" type="datetimeFigureOut">
              <a:rPr lang="en-US" smtClean="0"/>
              <a:t>9/20/2017</a:t>
            </a:fld>
            <a:endParaRPr lang="en-US"/>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11CDE20-4317-4D9C-8FD0-AC68991B119E}" type="slidenum">
              <a:rPr lang="en-US" smtClean="0"/>
              <a:t>‹#›</a:t>
            </a:fld>
            <a:endParaRPr lang="en-US"/>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01350907"/>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792">
          <p15:clr>
            <a:srgbClr val="F26B43"/>
          </p15:clr>
        </p15:guide>
        <p15:guide id="2" pos="7200">
          <p15:clr>
            <a:srgbClr val="F26B43"/>
          </p15:clr>
        </p15:guide>
        <p15:guide id="3" pos="594">
          <p15:clr>
            <a:srgbClr val="F26B43"/>
          </p15:clr>
        </p15:guide>
        <p15:guide id="4" pos="5400">
          <p15:clr>
            <a:srgbClr val="F26B43"/>
          </p15:clr>
        </p15:guide>
        <p15:guide id="5" orient="horz" pos="4008">
          <p15:clr>
            <a:srgbClr val="F26B43"/>
          </p15:clr>
        </p15:guide>
        <p15:guide id="6" orient="horz" pos="1440">
          <p15:clr>
            <a:srgbClr val="F26B43"/>
          </p15:clr>
        </p15:guide>
        <p15:guide id="7" orient="horz" pos="3720">
          <p15:clr>
            <a:srgbClr val="F26B43"/>
          </p15:clr>
        </p15:guide>
        <p15:guide id="8"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838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Styling HTML tables</a:t>
            </a:r>
          </a:p>
        </p:txBody>
      </p:sp>
      <p:sp>
        <p:nvSpPr>
          <p:cNvPr id="5" name="Content Placeholder 4"/>
          <p:cNvSpPr>
            <a:spLocks noGrp="1"/>
          </p:cNvSpPr>
          <p:nvPr>
            <p:ph idx="1"/>
          </p:nvPr>
        </p:nvSpPr>
        <p:spPr/>
        <p:txBody>
          <a:bodyPr/>
          <a:lstStyle/>
          <a:p>
            <a:r>
              <a:rPr lang="en-US" dirty="0" smtClean="0"/>
              <a:t>By default each cell has a double border with some space between the borders: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1" y="3200400"/>
            <a:ext cx="4219575"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1659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Styling HTML tables</a:t>
            </a:r>
          </a:p>
        </p:txBody>
      </p:sp>
      <p:sp>
        <p:nvSpPr>
          <p:cNvPr id="3" name="Content Placeholder 2"/>
          <p:cNvSpPr>
            <a:spLocks noGrp="1"/>
          </p:cNvSpPr>
          <p:nvPr>
            <p:ph idx="1"/>
          </p:nvPr>
        </p:nvSpPr>
        <p:spPr>
          <a:xfrm>
            <a:off x="938758" y="2286002"/>
            <a:ext cx="7633742" cy="3809998"/>
          </a:xfrm>
        </p:spPr>
        <p:txBody>
          <a:bodyPr/>
          <a:lstStyle/>
          <a:p>
            <a:r>
              <a:rPr lang="en-US" dirty="0" smtClean="0"/>
              <a:t>The </a:t>
            </a:r>
            <a:r>
              <a:rPr lang="en-US" b="1" dirty="0" smtClean="0"/>
              <a:t>border-collapse</a:t>
            </a:r>
            <a:r>
              <a:rPr lang="en-US" dirty="0" smtClean="0"/>
              <a:t> property is set to </a:t>
            </a:r>
            <a:r>
              <a:rPr lang="en-US" b="1" dirty="0"/>
              <a:t>separate</a:t>
            </a:r>
            <a:r>
              <a:rPr lang="en-US" dirty="0"/>
              <a:t> </a:t>
            </a:r>
            <a:r>
              <a:rPr lang="en-US" dirty="0" smtClean="0"/>
              <a:t>by default (</a:t>
            </a:r>
            <a:r>
              <a:rPr lang="en-US" dirty="0"/>
              <a:t>double border </a:t>
            </a:r>
            <a:r>
              <a:rPr lang="en-US" dirty="0" smtClean="0"/>
              <a:t>).  We can collapse the borders and have a single border:</a:t>
            </a:r>
          </a:p>
          <a:p>
            <a:endParaRPr lang="en-US" dirty="0"/>
          </a:p>
          <a:p>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797" y="3419319"/>
            <a:ext cx="2489405" cy="73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1394" y="4495800"/>
            <a:ext cx="2672209" cy="1741289"/>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478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Styling HTML tables</a:t>
            </a:r>
          </a:p>
        </p:txBody>
      </p:sp>
      <p:sp>
        <p:nvSpPr>
          <p:cNvPr id="3" name="Content Placeholder 2"/>
          <p:cNvSpPr>
            <a:spLocks noGrp="1"/>
          </p:cNvSpPr>
          <p:nvPr>
            <p:ph idx="1"/>
          </p:nvPr>
        </p:nvSpPr>
        <p:spPr/>
        <p:txBody>
          <a:bodyPr/>
          <a:lstStyle/>
          <a:p>
            <a:r>
              <a:rPr lang="en-US" dirty="0"/>
              <a:t>If the </a:t>
            </a:r>
            <a:r>
              <a:rPr lang="en-US" b="1" dirty="0"/>
              <a:t>border-collapse</a:t>
            </a:r>
            <a:r>
              <a:rPr lang="en-US" dirty="0"/>
              <a:t> property is </a:t>
            </a:r>
            <a:r>
              <a:rPr lang="en-US" dirty="0" smtClean="0"/>
              <a:t>not set (remember it is separate by default);  or is set </a:t>
            </a:r>
            <a:r>
              <a:rPr lang="en-US" dirty="0"/>
              <a:t>to </a:t>
            </a:r>
            <a:r>
              <a:rPr lang="en-US" b="1" dirty="0" smtClean="0"/>
              <a:t>separate</a:t>
            </a:r>
            <a:r>
              <a:rPr lang="en-US" dirty="0" smtClean="0"/>
              <a:t>, you </a:t>
            </a:r>
            <a:r>
              <a:rPr lang="en-US" dirty="0"/>
              <a:t>can also use the border-spacing property:</a:t>
            </a:r>
          </a:p>
          <a:p>
            <a:endParaRPr lang="en-US" dirty="0"/>
          </a:p>
          <a:p>
            <a:endParaRPr lang="en-US"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581400"/>
            <a:ext cx="34290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119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a:defRPr/>
            </a:pPr>
            <a:r>
              <a:rPr lang="en-IE" altLang="en-US"/>
              <a:t>HTML tables</a:t>
            </a:r>
          </a:p>
        </p:txBody>
      </p:sp>
      <p:sp>
        <p:nvSpPr>
          <p:cNvPr id="39939" name="Content Placeholder 2"/>
          <p:cNvSpPr>
            <a:spLocks noGrp="1"/>
          </p:cNvSpPr>
          <p:nvPr>
            <p:ph idx="1"/>
          </p:nvPr>
        </p:nvSpPr>
        <p:spPr/>
        <p:txBody>
          <a:bodyPr/>
          <a:lstStyle/>
          <a:p>
            <a:pPr>
              <a:defRPr/>
            </a:pPr>
            <a:r>
              <a:rPr lang="en-IE" altLang="en-US"/>
              <a:t>Sometimes tables have varying size cells. This is possible to define in HTML</a:t>
            </a:r>
          </a:p>
        </p:txBody>
      </p:sp>
      <p:sp>
        <p:nvSpPr>
          <p:cNvPr id="39940"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A3EFBEC3-04AF-4092-AE53-39AFBBD3F851}" type="slidenum">
              <a:rPr lang="en-US" altLang="en-US" sz="1000">
                <a:solidFill>
                  <a:schemeClr val="tx1"/>
                </a:solidFill>
                <a:latin typeface="Helvetica Neue" charset="0"/>
                <a:sym typeface="Helvetica Neue" charset="0"/>
              </a:rPr>
              <a:pPr/>
              <a:t>13</a:t>
            </a:fld>
            <a:endParaRPr lang="en-US" altLang="en-US" sz="1000">
              <a:solidFill>
                <a:schemeClr val="tx1"/>
              </a:solidFill>
              <a:latin typeface="Helvetica Neue" charset="0"/>
              <a:sym typeface="Helvetica Neue" charset="0"/>
            </a:endParaRPr>
          </a:p>
        </p:txBody>
      </p:sp>
      <p:pic>
        <p:nvPicPr>
          <p:cNvPr id="5222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61641"/>
            <a:ext cx="7797850" cy="426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381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8756" y="3635375"/>
            <a:ext cx="65532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92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defRPr/>
            </a:pPr>
            <a:r>
              <a:rPr lang="en-IE" altLang="en-US"/>
              <a:t>HTML tables</a:t>
            </a:r>
          </a:p>
        </p:txBody>
      </p:sp>
      <p:sp>
        <p:nvSpPr>
          <p:cNvPr id="40963" name="Content Placeholder 2"/>
          <p:cNvSpPr>
            <a:spLocks noGrp="1"/>
          </p:cNvSpPr>
          <p:nvPr>
            <p:ph idx="1"/>
          </p:nvPr>
        </p:nvSpPr>
        <p:spPr/>
        <p:txBody>
          <a:bodyPr/>
          <a:lstStyle/>
          <a:p>
            <a:pPr>
              <a:defRPr/>
            </a:pPr>
            <a:r>
              <a:rPr lang="en-IE" altLang="en-US"/>
              <a:t>We use the attribute rowspan to define those cells that span more than one row.</a:t>
            </a:r>
          </a:p>
        </p:txBody>
      </p:sp>
      <p:sp>
        <p:nvSpPr>
          <p:cNvPr id="40964"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3D67AEF4-1A5D-45F9-8A63-BBD44E58C66F}" type="slidenum">
              <a:rPr lang="en-US" altLang="en-US" sz="1000">
                <a:solidFill>
                  <a:schemeClr val="tx1"/>
                </a:solidFill>
                <a:latin typeface="Helvetica Neue" charset="0"/>
                <a:sym typeface="Helvetica Neue" charset="0"/>
              </a:rPr>
              <a:pPr/>
              <a:t>15</a:t>
            </a:fld>
            <a:endParaRPr lang="en-US" altLang="en-US" sz="1000">
              <a:solidFill>
                <a:schemeClr val="tx1"/>
              </a:solidFill>
              <a:latin typeface="Helvetica Neue" charset="0"/>
              <a:sym typeface="Helvetica Neue" charset="0"/>
            </a:endParaRPr>
          </a:p>
        </p:txBody>
      </p:sp>
      <p:pic>
        <p:nvPicPr>
          <p:cNvPr id="532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24" y="2369717"/>
            <a:ext cx="9080376" cy="35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820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defRPr/>
            </a:pPr>
            <a:r>
              <a:rPr lang="en-IE" altLang="en-US"/>
              <a:t>HTML tables</a:t>
            </a:r>
          </a:p>
        </p:txBody>
      </p:sp>
      <p:sp>
        <p:nvSpPr>
          <p:cNvPr id="41987" name="Content Placeholder 2"/>
          <p:cNvSpPr>
            <a:spLocks noGrp="1"/>
          </p:cNvSpPr>
          <p:nvPr>
            <p:ph idx="1"/>
          </p:nvPr>
        </p:nvSpPr>
        <p:spPr>
          <a:xfrm>
            <a:off x="401836" y="1634133"/>
            <a:ext cx="6513091" cy="4616648"/>
          </a:xfrm>
        </p:spPr>
        <p:txBody>
          <a:bodyPr/>
          <a:lstStyle/>
          <a:p>
            <a:pPr>
              <a:defRPr/>
            </a:pPr>
            <a:r>
              <a:rPr lang="en-IE" altLang="en-US"/>
              <a:t>What about displaying two values in one cell?</a:t>
            </a:r>
          </a:p>
        </p:txBody>
      </p:sp>
      <p:sp>
        <p:nvSpPr>
          <p:cNvPr id="41988"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D6612604-D933-48CA-A7E0-C869460E77D9}" type="slidenum">
              <a:rPr lang="en-US" altLang="en-US" sz="1000">
                <a:solidFill>
                  <a:schemeClr val="tx1"/>
                </a:solidFill>
                <a:latin typeface="Helvetica Neue" charset="0"/>
                <a:sym typeface="Helvetica Neue" charset="0"/>
              </a:rPr>
              <a:pPr/>
              <a:t>16</a:t>
            </a:fld>
            <a:endParaRPr lang="en-US" altLang="en-US" sz="1000">
              <a:solidFill>
                <a:schemeClr val="tx1"/>
              </a:solidFill>
              <a:latin typeface="Helvetica Neue" charset="0"/>
              <a:sym typeface="Helvetica Neue"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0"/>
            <a:ext cx="66008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302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a:defRPr/>
            </a:pPr>
            <a:r>
              <a:rPr lang="en-IE" altLang="en-US"/>
              <a:t>HTML tables</a:t>
            </a:r>
          </a:p>
        </p:txBody>
      </p:sp>
      <p:sp>
        <p:nvSpPr>
          <p:cNvPr id="43011" name="Content Placeholder 2"/>
          <p:cNvSpPr>
            <a:spLocks noGrp="1"/>
          </p:cNvSpPr>
          <p:nvPr>
            <p:ph idx="1"/>
          </p:nvPr>
        </p:nvSpPr>
        <p:spPr/>
        <p:txBody>
          <a:bodyPr/>
          <a:lstStyle/>
          <a:p>
            <a:endParaRPr lang="en-IE" altLang="en-US" smtClean="0"/>
          </a:p>
        </p:txBody>
      </p:sp>
      <p:sp>
        <p:nvSpPr>
          <p:cNvPr id="43012"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F948FD90-9ADE-4200-A7BC-0F52054322D3}" type="slidenum">
              <a:rPr lang="en-US" altLang="en-US" sz="1000">
                <a:solidFill>
                  <a:schemeClr val="tx1"/>
                </a:solidFill>
                <a:latin typeface="Helvetica Neue" charset="0"/>
                <a:sym typeface="Helvetica Neue" charset="0"/>
              </a:rPr>
              <a:pPr/>
              <a:t>17</a:t>
            </a:fld>
            <a:endParaRPr lang="en-US" altLang="en-US" sz="1000">
              <a:solidFill>
                <a:schemeClr val="tx1"/>
              </a:solidFill>
              <a:latin typeface="Helvetica Neue" charset="0"/>
              <a:sym typeface="Helvetica Neue" charset="0"/>
            </a:endParaRPr>
          </a:p>
        </p:txBody>
      </p:sp>
      <p:pic>
        <p:nvPicPr>
          <p:cNvPr id="5530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271" y="1758033"/>
            <a:ext cx="7139285" cy="37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39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endParaRPr lang="en-IE" altLang="en-US" smtClean="0"/>
          </a:p>
        </p:txBody>
      </p:sp>
      <p:sp>
        <p:nvSpPr>
          <p:cNvPr id="44036"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E9F99670-A287-4EE6-B6C6-04CB9722CF29}" type="slidenum">
              <a:rPr lang="en-US" altLang="en-US" sz="1000">
                <a:solidFill>
                  <a:schemeClr val="tx1"/>
                </a:solidFill>
                <a:latin typeface="Helvetica Neue" charset="0"/>
                <a:sym typeface="Helvetica Neue" charset="0"/>
              </a:rPr>
              <a:pPr/>
              <a:t>18</a:t>
            </a:fld>
            <a:endParaRPr lang="en-US" altLang="en-US" sz="1000">
              <a:solidFill>
                <a:schemeClr val="tx1"/>
              </a:solidFill>
              <a:latin typeface="Helvetica Neue" charset="0"/>
              <a:sym typeface="Helvetica Neue" charset="0"/>
            </a:endParaRPr>
          </a:p>
        </p:txBody>
      </p:sp>
      <p:sp>
        <p:nvSpPr>
          <p:cNvPr id="56323" name="TextBox 5"/>
          <p:cNvSpPr txBox="1">
            <a:spLocks noChangeArrowheads="1"/>
          </p:cNvSpPr>
          <p:nvPr/>
        </p:nvSpPr>
        <p:spPr bwMode="auto">
          <a:xfrm>
            <a:off x="6496348" y="1859608"/>
            <a:ext cx="2348508" cy="468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4200">
                <a:solidFill>
                  <a:srgbClr val="000000"/>
                </a:solidFill>
                <a:latin typeface="Helvetica Neue Light" charset="0"/>
                <a:ea typeface="ヒラギノ角ゴ ProN W3" charset="-128"/>
                <a:sym typeface="Helvetica Neue Light" charset="0"/>
              </a:defRPr>
            </a:lvl1pPr>
            <a:lvl2pPr marL="742950" indent="-285750">
              <a:defRPr sz="4200">
                <a:solidFill>
                  <a:srgbClr val="000000"/>
                </a:solidFill>
                <a:latin typeface="Helvetica Neue Light" charset="0"/>
                <a:ea typeface="ヒラギノ角ゴ ProN W3" charset="-128"/>
                <a:sym typeface="Helvetica Neue Light" charset="0"/>
              </a:defRPr>
            </a:lvl2pPr>
            <a:lvl3pPr marL="1143000" indent="-228600">
              <a:defRPr sz="4200">
                <a:solidFill>
                  <a:srgbClr val="000000"/>
                </a:solidFill>
                <a:latin typeface="Helvetica Neue Light" charset="0"/>
                <a:ea typeface="ヒラギノ角ゴ ProN W3" charset="-128"/>
                <a:sym typeface="Helvetica Neue Light" charset="0"/>
              </a:defRPr>
            </a:lvl3pPr>
            <a:lvl4pPr marL="1600200" indent="-228600">
              <a:defRPr sz="4200">
                <a:solidFill>
                  <a:srgbClr val="000000"/>
                </a:solidFill>
                <a:latin typeface="Helvetica Neue Light" charset="0"/>
                <a:ea typeface="ヒラギノ角ゴ ProN W3" charset="-128"/>
                <a:sym typeface="Helvetica Neue Light" charset="0"/>
              </a:defRPr>
            </a:lvl4pPr>
            <a:lvl5pPr marL="2057400" indent="-228600">
              <a:defRPr sz="4200">
                <a:solidFill>
                  <a:srgbClr val="000000"/>
                </a:solidFill>
                <a:latin typeface="Helvetica Neue Light" charset="0"/>
                <a:ea typeface="ヒラギノ角ゴ ProN W3" charset="-128"/>
                <a:sym typeface="Helvetica Neue Light" charset="0"/>
              </a:defRPr>
            </a:lvl5pPr>
            <a:lvl6pPr marL="25146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6pPr>
            <a:lvl7pPr marL="29718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7pPr>
            <a:lvl8pPr marL="34290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8pPr>
            <a:lvl9pPr marL="38862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9pPr>
          </a:lstStyle>
          <a:p>
            <a:r>
              <a:rPr lang="en-IE" altLang="en-US" sz="2000"/>
              <a:t>Ideally we don’t want the &lt;th&gt; for Tess and Tony to have the orange background colour.</a:t>
            </a:r>
          </a:p>
          <a:p>
            <a:endParaRPr lang="en-IE" altLang="en-US" sz="2000"/>
          </a:p>
          <a:p>
            <a:endParaRPr lang="en-IE" altLang="en-US" sz="2000"/>
          </a:p>
          <a:p>
            <a:endParaRPr lang="en-IE" altLang="en-US" sz="2000"/>
          </a:p>
          <a:p>
            <a:r>
              <a:rPr lang="en-IE" altLang="en-US" sz="2000"/>
              <a:t>This rule reads, for any table header in a table nested within another table give it a background colour white.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466" y="4246067"/>
            <a:ext cx="5981774" cy="222126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15" y="1523629"/>
            <a:ext cx="6227341" cy="26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688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7BED5597-A3AC-4CCE-B244-2B3E4DD9D9E3}" type="slidenum">
              <a:rPr lang="en-US" altLang="en-US" sz="1000">
                <a:solidFill>
                  <a:schemeClr val="tx1"/>
                </a:solidFill>
                <a:latin typeface="Helvetica Neue" charset="0"/>
                <a:sym typeface="Helvetica Neue" charset="0"/>
              </a:rPr>
              <a:pPr/>
              <a:t>19</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803672" y="270123"/>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Styling HTML Tables</a:t>
            </a:r>
            <a:endParaRPr lang="en-IE" kern="0" dirty="0"/>
          </a:p>
        </p:txBody>
      </p:sp>
      <p:sp>
        <p:nvSpPr>
          <p:cNvPr id="47107" name="TextBox 3"/>
          <p:cNvSpPr txBox="1">
            <a:spLocks noChangeArrowheads="1"/>
          </p:cNvSpPr>
          <p:nvPr/>
        </p:nvSpPr>
        <p:spPr bwMode="auto">
          <a:xfrm>
            <a:off x="702654" y="1464469"/>
            <a:ext cx="8542363" cy="30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4200">
                <a:solidFill>
                  <a:srgbClr val="000000"/>
                </a:solidFill>
                <a:latin typeface="Helvetica Neue Light" charset="0"/>
                <a:ea typeface="ヒラギノ角ゴ ProN W3" charset="-128"/>
                <a:sym typeface="Helvetica Neue Light" charset="0"/>
              </a:defRPr>
            </a:lvl1pPr>
            <a:lvl2pPr marL="742950" indent="-285750">
              <a:defRPr sz="4200">
                <a:solidFill>
                  <a:srgbClr val="000000"/>
                </a:solidFill>
                <a:latin typeface="Helvetica Neue Light" charset="0"/>
                <a:ea typeface="ヒラギノ角ゴ ProN W3" charset="-128"/>
                <a:sym typeface="Helvetica Neue Light" charset="0"/>
              </a:defRPr>
            </a:lvl2pPr>
            <a:lvl3pPr marL="1143000" indent="-228600">
              <a:defRPr sz="4200">
                <a:solidFill>
                  <a:srgbClr val="000000"/>
                </a:solidFill>
                <a:latin typeface="Helvetica Neue Light" charset="0"/>
                <a:ea typeface="ヒラギノ角ゴ ProN W3" charset="-128"/>
                <a:sym typeface="Helvetica Neue Light" charset="0"/>
              </a:defRPr>
            </a:lvl3pPr>
            <a:lvl4pPr marL="1600200" indent="-228600">
              <a:defRPr sz="4200">
                <a:solidFill>
                  <a:srgbClr val="000000"/>
                </a:solidFill>
                <a:latin typeface="Helvetica Neue Light" charset="0"/>
                <a:ea typeface="ヒラギノ角ゴ ProN W3" charset="-128"/>
                <a:sym typeface="Helvetica Neue Light" charset="0"/>
              </a:defRPr>
            </a:lvl4pPr>
            <a:lvl5pPr marL="2057400" indent="-228600">
              <a:defRPr sz="4200">
                <a:solidFill>
                  <a:srgbClr val="000000"/>
                </a:solidFill>
                <a:latin typeface="Helvetica Neue Light" charset="0"/>
                <a:ea typeface="ヒラギノ角ゴ ProN W3" charset="-128"/>
                <a:sym typeface="Helvetica Neue Light" charset="0"/>
              </a:defRPr>
            </a:lvl5pPr>
            <a:lvl6pPr marL="25146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6pPr>
            <a:lvl7pPr marL="29718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7pPr>
            <a:lvl8pPr marL="34290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8pPr>
            <a:lvl9pPr marL="38862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9pPr>
          </a:lstStyle>
          <a:p>
            <a:pPr marL="342900" indent="-342900">
              <a:buFont typeface="Arial" panose="020B0604020202020204" pitchFamily="34" charset="0"/>
              <a:buChar char="•"/>
            </a:pPr>
            <a:r>
              <a:rPr lang="en-IE" altLang="en-US" sz="2400" dirty="0"/>
              <a:t>E.g. example you may want date, temperature, and diner rating to be centre-aligned. Perhaps right alignment on the altitude and population.</a:t>
            </a:r>
          </a:p>
          <a:p>
            <a:pPr marL="342900" indent="-342900">
              <a:buFont typeface="Arial" panose="020B0604020202020204" pitchFamily="34" charset="0"/>
              <a:buChar char="•"/>
            </a:pPr>
            <a:endParaRPr lang="en-IE" altLang="en-US" sz="2400" dirty="0"/>
          </a:p>
          <a:p>
            <a:pPr marL="342900" indent="-342900">
              <a:buFont typeface="Arial" panose="020B0604020202020204" pitchFamily="34" charset="0"/>
              <a:buChar char="•"/>
            </a:pPr>
            <a:r>
              <a:rPr lang="en-IE" altLang="en-US" sz="2400" dirty="0"/>
              <a:t>You could define two classes, one for centre-aligned and one for right-aligned. Then just use the text-align property in each. Then add the appropriate class to the correct &lt;td&gt; elements.</a:t>
            </a:r>
          </a:p>
        </p:txBody>
      </p:sp>
    </p:spTree>
    <p:extLst>
      <p:ext uri="{BB962C8B-B14F-4D97-AF65-F5344CB8AC3E}">
        <p14:creationId xmlns:p14="http://schemas.microsoft.com/office/powerpoint/2010/main" val="4092139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spcBef>
                <a:spcPts val="3375"/>
              </a:spcBef>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1pPr>
            <a:lvl2pPr marL="522368" indent="-200911">
              <a:spcBef>
                <a:spcPts val="3375"/>
              </a:spcBef>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2pPr>
            <a:lvl3pPr marL="803643" indent="-160729">
              <a:spcBef>
                <a:spcPts val="3375"/>
              </a:spcBef>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3pPr>
            <a:lvl4pPr marL="1125101" indent="-160729">
              <a:spcBef>
                <a:spcPts val="3375"/>
              </a:spcBef>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4pPr>
            <a:lvl5pPr marL="1446558" indent="-160729">
              <a:spcBef>
                <a:spcPts val="3375"/>
              </a:spcBef>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5pPr>
            <a:lvl6pPr marL="1768015" indent="-160729" eaLnBrk="0" fontAlgn="base" hangingPunct="0">
              <a:spcBef>
                <a:spcPts val="3375"/>
              </a:spcBef>
              <a:spcAft>
                <a:spcPct val="0"/>
              </a:spcAft>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6pPr>
            <a:lvl7pPr marL="2089473" indent="-160729" eaLnBrk="0" fontAlgn="base" hangingPunct="0">
              <a:spcBef>
                <a:spcPts val="3375"/>
              </a:spcBef>
              <a:spcAft>
                <a:spcPct val="0"/>
              </a:spcAft>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7pPr>
            <a:lvl8pPr marL="2410930" indent="-160729" eaLnBrk="0" fontAlgn="base" hangingPunct="0">
              <a:spcBef>
                <a:spcPts val="3375"/>
              </a:spcBef>
              <a:spcAft>
                <a:spcPct val="0"/>
              </a:spcAft>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8pPr>
            <a:lvl9pPr marL="2732387" indent="-160729" eaLnBrk="0" fontAlgn="base" hangingPunct="0">
              <a:spcBef>
                <a:spcPts val="3375"/>
              </a:spcBef>
              <a:spcAft>
                <a:spcPct val="0"/>
              </a:spcAft>
              <a:buClr>
                <a:srgbClr val="000000"/>
              </a:buClr>
              <a:buSzPct val="100000"/>
              <a:buFont typeface="Helvetica Neue" charset="0"/>
              <a:buChar char="•"/>
              <a:defRPr sz="1800">
                <a:solidFill>
                  <a:schemeClr val="tx1"/>
                </a:solidFill>
                <a:latin typeface="Helvetica Neue" charset="0"/>
                <a:ea typeface="ヒラギノ角ゴ ProN W3" charset="-128"/>
                <a:sym typeface="Helvetica Neue" charset="0"/>
              </a:defRPr>
            </a:lvl9pPr>
          </a:lstStyle>
          <a:p>
            <a:pPr>
              <a:spcBef>
                <a:spcPct val="0"/>
              </a:spcBef>
              <a:buClrTx/>
              <a:buSzTx/>
              <a:buFontTx/>
              <a:buNone/>
            </a:pPr>
            <a:fld id="{0F8BEDD4-1056-4B40-B7ED-A9BECEE09D3D}" type="slidenum">
              <a:rPr lang="en-US" altLang="en-US" sz="1000"/>
              <a:pPr>
                <a:spcBef>
                  <a:spcPct val="0"/>
                </a:spcBef>
                <a:buClrTx/>
                <a:buSzTx/>
                <a:buFontTx/>
                <a:buNone/>
              </a:pPr>
              <a:t>2</a:t>
            </a:fld>
            <a:endParaRPr lang="en-US" altLang="en-US" sz="1000"/>
          </a:p>
        </p:txBody>
      </p:sp>
      <p:sp>
        <p:nvSpPr>
          <p:cNvPr id="22531" name="Rectangle 1"/>
          <p:cNvSpPr>
            <a:spLocks noGrp="1" noChangeArrowheads="1"/>
          </p:cNvSpPr>
          <p:nvPr>
            <p:ph type="title"/>
          </p:nvPr>
        </p:nvSpPr>
        <p:spPr/>
        <p:txBody>
          <a:bodyPr/>
          <a:lstStyle/>
          <a:p>
            <a:pPr eaLnBrk="1" hangingPunct="1">
              <a:defRPr/>
            </a:pPr>
            <a:r>
              <a:rPr lang="en-US" altLang="en-US"/>
              <a:t>HTML Tables</a:t>
            </a:r>
          </a:p>
        </p:txBody>
      </p:sp>
      <p:sp>
        <p:nvSpPr>
          <p:cNvPr id="22532" name="Rectangle 2"/>
          <p:cNvSpPr>
            <a:spLocks noGrp="1" noChangeArrowheads="1"/>
          </p:cNvSpPr>
          <p:nvPr>
            <p:ph type="body" idx="1"/>
          </p:nvPr>
        </p:nvSpPr>
        <p:spPr>
          <a:xfrm>
            <a:off x="762000" y="1676400"/>
            <a:ext cx="8224242" cy="907480"/>
          </a:xfrm>
        </p:spPr>
        <p:txBody>
          <a:bodyPr/>
          <a:lstStyle/>
          <a:p>
            <a:pPr marL="0" indent="0">
              <a:buNone/>
              <a:defRPr/>
            </a:pPr>
            <a:r>
              <a:rPr lang="en-US" altLang="en-US" dirty="0"/>
              <a:t>Sometimes you need to present tabular data, perhaps for inventory of products or a catalog of albums. </a:t>
            </a:r>
          </a:p>
        </p:txBody>
      </p:sp>
      <p:pic>
        <p:nvPicPr>
          <p:cNvPr id="3482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617" y="2667744"/>
            <a:ext cx="5923731" cy="383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97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defRPr/>
            </a:pPr>
            <a:r>
              <a:rPr lang="en-IE" altLang="en-US"/>
              <a:t>HTML tables</a:t>
            </a:r>
          </a:p>
        </p:txBody>
      </p:sp>
      <p:sp>
        <p:nvSpPr>
          <p:cNvPr id="35844"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00F6BF38-D440-49CE-8882-02204BED2806}" type="slidenum">
              <a:rPr lang="en-US" altLang="en-US" sz="1000">
                <a:solidFill>
                  <a:schemeClr val="tx1"/>
                </a:solidFill>
                <a:latin typeface="Helvetica Neue" charset="0"/>
                <a:sym typeface="Helvetica Neue" charset="0"/>
              </a:rPr>
              <a:pPr/>
              <a:t>20</a:t>
            </a:fld>
            <a:endParaRPr lang="en-US" altLang="en-US" sz="1000">
              <a:solidFill>
                <a:schemeClr val="tx1"/>
              </a:solidFill>
              <a:latin typeface="Helvetica Neue" charset="0"/>
              <a:sym typeface="Helvetica Neue" charset="0"/>
            </a:endParaRPr>
          </a:p>
        </p:txBody>
      </p:sp>
      <p:pic>
        <p:nvPicPr>
          <p:cNvPr id="48131"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7803"/>
            <a:ext cx="9144000" cy="379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64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IE" altLang="en-US"/>
              <a:t>HTML tables</a:t>
            </a:r>
          </a:p>
        </p:txBody>
      </p:sp>
      <p:sp>
        <p:nvSpPr>
          <p:cNvPr id="36867" name="Content Placeholder 2"/>
          <p:cNvSpPr>
            <a:spLocks noGrp="1"/>
          </p:cNvSpPr>
          <p:nvPr>
            <p:ph idx="1"/>
          </p:nvPr>
        </p:nvSpPr>
        <p:spPr>
          <a:xfrm>
            <a:off x="285750" y="1634133"/>
            <a:ext cx="8340328" cy="4616648"/>
          </a:xfrm>
        </p:spPr>
        <p:txBody>
          <a:bodyPr/>
          <a:lstStyle/>
          <a:p>
            <a:endParaRPr lang="en-IE" altLang="en-US" smtClean="0"/>
          </a:p>
          <a:p>
            <a:endParaRPr lang="en-IE" altLang="en-US" smtClean="0"/>
          </a:p>
          <a:p>
            <a:endParaRPr lang="en-IE" altLang="en-US" smtClean="0"/>
          </a:p>
          <a:p>
            <a:endParaRPr lang="en-IE" altLang="en-US" smtClean="0"/>
          </a:p>
          <a:p>
            <a:r>
              <a:rPr lang="en-IE" altLang="en-US" smtClean="0"/>
              <a:t>Style the header to have one background color and then alternate rows to have another color.</a:t>
            </a:r>
          </a:p>
          <a:p>
            <a:r>
              <a:rPr lang="en-IE" altLang="en-US" smtClean="0"/>
              <a:t>You can do this by placing the appropriate class name into every other &lt;tr&gt;</a:t>
            </a:r>
          </a:p>
          <a:p>
            <a:endParaRPr lang="en-IE" altLang="en-US" smtClean="0"/>
          </a:p>
        </p:txBody>
      </p:sp>
      <p:sp>
        <p:nvSpPr>
          <p:cNvPr id="36868"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521B8E40-C236-482D-8856-E5C3F99DE620}" type="slidenum">
              <a:rPr lang="en-US" altLang="en-US" sz="1000">
                <a:solidFill>
                  <a:schemeClr val="tx1"/>
                </a:solidFill>
                <a:latin typeface="Helvetica Neue" charset="0"/>
                <a:sym typeface="Helvetica Neue" charset="0"/>
              </a:rPr>
              <a:pPr/>
              <a:t>21</a:t>
            </a:fld>
            <a:endParaRPr lang="en-US" altLang="en-US" sz="1000">
              <a:solidFill>
                <a:schemeClr val="tx1"/>
              </a:solidFill>
              <a:latin typeface="Helvetica Neue" charset="0"/>
              <a:sym typeface="Helvetica Neue" charset="0"/>
            </a:endParaRPr>
          </a:p>
        </p:txBody>
      </p:sp>
      <p:pic>
        <p:nvPicPr>
          <p:cNvPr id="49156"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412" y="1302619"/>
            <a:ext cx="7407176"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12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defRPr/>
            </a:pPr>
            <a:r>
              <a:rPr lang="en-IE" altLang="en-US"/>
              <a:t>HTML tables</a:t>
            </a:r>
          </a:p>
        </p:txBody>
      </p:sp>
      <p:sp>
        <p:nvSpPr>
          <p:cNvPr id="37891" name="Content Placeholder 2"/>
          <p:cNvSpPr>
            <a:spLocks noGrp="1"/>
          </p:cNvSpPr>
          <p:nvPr>
            <p:ph idx="1"/>
          </p:nvPr>
        </p:nvSpPr>
        <p:spPr/>
        <p:txBody>
          <a:bodyPr/>
          <a:lstStyle/>
          <a:p>
            <a:pPr>
              <a:defRPr/>
            </a:pPr>
            <a:r>
              <a:rPr lang="en-IE" altLang="en-US"/>
              <a:t>Instead of placing the class name into every other &lt;tr&gt; we can use another more advanced CSS method.</a:t>
            </a:r>
          </a:p>
          <a:p>
            <a:pPr>
              <a:defRPr/>
            </a:pPr>
            <a:r>
              <a:rPr lang="en-IE" altLang="en-US"/>
              <a:t>pseudo-classes is used to style elements based on their state, you may have seen the (a:hover pseudo-class).</a:t>
            </a:r>
          </a:p>
          <a:p>
            <a:pPr>
              <a:defRPr/>
            </a:pPr>
            <a:r>
              <a:rPr lang="en-IE" altLang="en-US"/>
              <a:t>For this example we can use the nth-child pseudo-class.</a:t>
            </a:r>
          </a:p>
          <a:p>
            <a:pPr>
              <a:defRPr/>
            </a:pPr>
            <a:r>
              <a:rPr lang="en-IE" altLang="en-US"/>
              <a:t>We can write a CSS rule to colour the even nth-child elements for the table row.</a:t>
            </a:r>
          </a:p>
        </p:txBody>
      </p:sp>
      <p:sp>
        <p:nvSpPr>
          <p:cNvPr id="37892"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DC18B9AC-31EB-4237-8855-3E3D7218EC06}" type="slidenum">
              <a:rPr lang="en-US" altLang="en-US" sz="1000">
                <a:solidFill>
                  <a:schemeClr val="tx1"/>
                </a:solidFill>
                <a:latin typeface="Helvetica Neue" charset="0"/>
                <a:sym typeface="Helvetica Neue" charset="0"/>
              </a:rPr>
              <a:pPr/>
              <a:t>22</a:t>
            </a:fld>
            <a:endParaRPr lang="en-US" altLang="en-US" sz="1000">
              <a:solidFill>
                <a:schemeClr val="tx1"/>
              </a:solidFill>
              <a:latin typeface="Helvetica Neue" charset="0"/>
              <a:sym typeface="Helvetica Neue" charset="0"/>
            </a:endParaRPr>
          </a:p>
        </p:txBody>
      </p:sp>
    </p:spTree>
    <p:extLst>
      <p:ext uri="{BB962C8B-B14F-4D97-AF65-F5344CB8AC3E}">
        <p14:creationId xmlns:p14="http://schemas.microsoft.com/office/powerpoint/2010/main" val="2929754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a:defRPr/>
            </a:pPr>
            <a:r>
              <a:rPr lang="en-IE" altLang="en-US"/>
              <a:t>HTML tables</a:t>
            </a:r>
          </a:p>
        </p:txBody>
      </p:sp>
      <p:sp>
        <p:nvSpPr>
          <p:cNvPr id="38915" name="Content Placeholder 2"/>
          <p:cNvSpPr>
            <a:spLocks noGrp="1"/>
          </p:cNvSpPr>
          <p:nvPr>
            <p:ph idx="1"/>
          </p:nvPr>
        </p:nvSpPr>
        <p:spPr/>
        <p:txBody>
          <a:bodyPr/>
          <a:lstStyle/>
          <a:p>
            <a:endParaRPr lang="en-IE" altLang="en-US" smtClean="0"/>
          </a:p>
        </p:txBody>
      </p:sp>
      <p:sp>
        <p:nvSpPr>
          <p:cNvPr id="38916"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26D3E0D1-2025-4EF8-8561-866B915C90A3}" type="slidenum">
              <a:rPr lang="en-US" altLang="en-US" sz="1000">
                <a:solidFill>
                  <a:schemeClr val="tx1"/>
                </a:solidFill>
                <a:latin typeface="Helvetica Neue" charset="0"/>
                <a:sym typeface="Helvetica Neue" charset="0"/>
              </a:rPr>
              <a:pPr/>
              <a:t>23</a:t>
            </a:fld>
            <a:endParaRPr lang="en-US" altLang="en-US" sz="1000">
              <a:solidFill>
                <a:schemeClr val="tx1"/>
              </a:solidFill>
              <a:latin typeface="Helvetica Neue" charset="0"/>
              <a:sym typeface="Helvetica Neue" charset="0"/>
            </a:endParaRPr>
          </a:p>
        </p:txBody>
      </p:sp>
      <p:pic>
        <p:nvPicPr>
          <p:cNvPr id="512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347" y="1419821"/>
            <a:ext cx="7244209" cy="462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13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a:defRPr/>
            </a:pPr>
            <a:r>
              <a:rPr lang="en-IE" altLang="en-US"/>
              <a:t>HTML tables</a:t>
            </a:r>
          </a:p>
        </p:txBody>
      </p:sp>
      <p:sp>
        <p:nvSpPr>
          <p:cNvPr id="39939" name="Content Placeholder 2"/>
          <p:cNvSpPr>
            <a:spLocks noGrp="1"/>
          </p:cNvSpPr>
          <p:nvPr>
            <p:ph idx="1"/>
          </p:nvPr>
        </p:nvSpPr>
        <p:spPr/>
        <p:txBody>
          <a:bodyPr/>
          <a:lstStyle/>
          <a:p>
            <a:pPr>
              <a:defRPr/>
            </a:pPr>
            <a:r>
              <a:rPr lang="en-IE" altLang="en-US"/>
              <a:t>Sometimes tables have varying size cells. This is possible to define in HTML</a:t>
            </a:r>
          </a:p>
        </p:txBody>
      </p:sp>
      <p:sp>
        <p:nvSpPr>
          <p:cNvPr id="39940"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A3EFBEC3-04AF-4092-AE53-39AFBBD3F851}" type="slidenum">
              <a:rPr lang="en-US" altLang="en-US" sz="1000">
                <a:solidFill>
                  <a:schemeClr val="tx1"/>
                </a:solidFill>
                <a:latin typeface="Helvetica Neue" charset="0"/>
                <a:sym typeface="Helvetica Neue" charset="0"/>
              </a:rPr>
              <a:pPr/>
              <a:t>24</a:t>
            </a:fld>
            <a:endParaRPr lang="en-US" altLang="en-US" sz="1000">
              <a:solidFill>
                <a:schemeClr val="tx1"/>
              </a:solidFill>
              <a:latin typeface="Helvetica Neue" charset="0"/>
              <a:sym typeface="Helvetica Neue" charset="0"/>
            </a:endParaRPr>
          </a:p>
        </p:txBody>
      </p:sp>
      <p:pic>
        <p:nvPicPr>
          <p:cNvPr id="5222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891" y="2061642"/>
            <a:ext cx="7797850" cy="426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85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a:defRPr/>
            </a:pPr>
            <a:r>
              <a:rPr lang="en-IE" altLang="en-US"/>
              <a:t>HTML tables</a:t>
            </a:r>
          </a:p>
        </p:txBody>
      </p:sp>
      <p:sp>
        <p:nvSpPr>
          <p:cNvPr id="40963" name="Content Placeholder 2"/>
          <p:cNvSpPr>
            <a:spLocks noGrp="1"/>
          </p:cNvSpPr>
          <p:nvPr>
            <p:ph idx="1"/>
          </p:nvPr>
        </p:nvSpPr>
        <p:spPr/>
        <p:txBody>
          <a:bodyPr/>
          <a:lstStyle/>
          <a:p>
            <a:pPr>
              <a:defRPr/>
            </a:pPr>
            <a:r>
              <a:rPr lang="en-IE" altLang="en-US"/>
              <a:t>We use the attribute rowspan to define those cells that span more than one row.</a:t>
            </a:r>
          </a:p>
        </p:txBody>
      </p:sp>
      <p:sp>
        <p:nvSpPr>
          <p:cNvPr id="40964"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3D67AEF4-1A5D-45F9-8A63-BBD44E58C66F}" type="slidenum">
              <a:rPr lang="en-US" altLang="en-US" sz="1000">
                <a:solidFill>
                  <a:schemeClr val="tx1"/>
                </a:solidFill>
                <a:latin typeface="Helvetica Neue" charset="0"/>
                <a:sym typeface="Helvetica Neue" charset="0"/>
              </a:rPr>
              <a:pPr/>
              <a:t>25</a:t>
            </a:fld>
            <a:endParaRPr lang="en-US" altLang="en-US" sz="1000">
              <a:solidFill>
                <a:schemeClr val="tx1"/>
              </a:solidFill>
              <a:latin typeface="Helvetica Neue" charset="0"/>
              <a:sym typeface="Helvetica Neue" charset="0"/>
            </a:endParaRPr>
          </a:p>
        </p:txBody>
      </p:sp>
      <p:pic>
        <p:nvPicPr>
          <p:cNvPr id="532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24" y="2369717"/>
            <a:ext cx="9080376" cy="35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673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defRPr/>
            </a:pPr>
            <a:r>
              <a:rPr lang="en-IE" altLang="en-US"/>
              <a:t>HTML tables</a:t>
            </a:r>
          </a:p>
        </p:txBody>
      </p:sp>
      <p:sp>
        <p:nvSpPr>
          <p:cNvPr id="41987" name="Content Placeholder 2"/>
          <p:cNvSpPr>
            <a:spLocks noGrp="1"/>
          </p:cNvSpPr>
          <p:nvPr>
            <p:ph idx="1"/>
          </p:nvPr>
        </p:nvSpPr>
        <p:spPr>
          <a:xfrm>
            <a:off x="401836" y="1634133"/>
            <a:ext cx="6513091" cy="4616648"/>
          </a:xfrm>
        </p:spPr>
        <p:txBody>
          <a:bodyPr/>
          <a:lstStyle/>
          <a:p>
            <a:pPr>
              <a:defRPr/>
            </a:pPr>
            <a:r>
              <a:rPr lang="en-IE" altLang="en-US"/>
              <a:t>What about displaying two values in one cell?</a:t>
            </a:r>
          </a:p>
        </p:txBody>
      </p:sp>
      <p:sp>
        <p:nvSpPr>
          <p:cNvPr id="41988"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D6612604-D933-48CA-A7E0-C869460E77D9}" type="slidenum">
              <a:rPr lang="en-US" altLang="en-US" sz="1000">
                <a:solidFill>
                  <a:schemeClr val="tx1"/>
                </a:solidFill>
                <a:latin typeface="Helvetica Neue" charset="0"/>
                <a:sym typeface="Helvetica Neue" charset="0"/>
              </a:rPr>
              <a:pPr/>
              <a:t>26</a:t>
            </a:fld>
            <a:endParaRPr lang="en-US" altLang="en-US" sz="1000">
              <a:solidFill>
                <a:schemeClr val="tx1"/>
              </a:solidFill>
              <a:latin typeface="Helvetica Neue" charset="0"/>
              <a:sym typeface="Helvetica Neue" charset="0"/>
            </a:endParaRPr>
          </a:p>
        </p:txBody>
      </p:sp>
      <p:pic>
        <p:nvPicPr>
          <p:cNvPr id="5427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661" y="2061642"/>
            <a:ext cx="6697266" cy="37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5"/>
          <p:cNvSpPr txBox="1">
            <a:spLocks noChangeArrowheads="1"/>
          </p:cNvSpPr>
          <p:nvPr/>
        </p:nvSpPr>
        <p:spPr bwMode="auto">
          <a:xfrm>
            <a:off x="6743031" y="1909838"/>
            <a:ext cx="1999133" cy="24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4200">
                <a:solidFill>
                  <a:srgbClr val="000000"/>
                </a:solidFill>
                <a:latin typeface="Helvetica Neue Light" charset="0"/>
                <a:ea typeface="ヒラギノ角ゴ ProN W3" charset="-128"/>
                <a:sym typeface="Helvetica Neue Light" charset="0"/>
              </a:defRPr>
            </a:lvl1pPr>
            <a:lvl2pPr marL="742950" indent="-285750">
              <a:defRPr sz="4200">
                <a:solidFill>
                  <a:srgbClr val="000000"/>
                </a:solidFill>
                <a:latin typeface="Helvetica Neue Light" charset="0"/>
                <a:ea typeface="ヒラギノ角ゴ ProN W3" charset="-128"/>
                <a:sym typeface="Helvetica Neue Light" charset="0"/>
              </a:defRPr>
            </a:lvl2pPr>
            <a:lvl3pPr marL="1143000" indent="-228600">
              <a:defRPr sz="4200">
                <a:solidFill>
                  <a:srgbClr val="000000"/>
                </a:solidFill>
                <a:latin typeface="Helvetica Neue Light" charset="0"/>
                <a:ea typeface="ヒラギノ角ゴ ProN W3" charset="-128"/>
                <a:sym typeface="Helvetica Neue Light" charset="0"/>
              </a:defRPr>
            </a:lvl3pPr>
            <a:lvl4pPr marL="1600200" indent="-228600">
              <a:defRPr sz="4200">
                <a:solidFill>
                  <a:srgbClr val="000000"/>
                </a:solidFill>
                <a:latin typeface="Helvetica Neue Light" charset="0"/>
                <a:ea typeface="ヒラギノ角ゴ ProN W3" charset="-128"/>
                <a:sym typeface="Helvetica Neue Light" charset="0"/>
              </a:defRPr>
            </a:lvl4pPr>
            <a:lvl5pPr marL="2057400" indent="-228600">
              <a:defRPr sz="4200">
                <a:solidFill>
                  <a:srgbClr val="000000"/>
                </a:solidFill>
                <a:latin typeface="Helvetica Neue Light" charset="0"/>
                <a:ea typeface="ヒラギノ角ゴ ProN W3" charset="-128"/>
                <a:sym typeface="Helvetica Neue Light" charset="0"/>
              </a:defRPr>
            </a:lvl5pPr>
            <a:lvl6pPr marL="25146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6pPr>
            <a:lvl7pPr marL="29718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7pPr>
            <a:lvl8pPr marL="34290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8pPr>
            <a:lvl9pPr marL="38862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9pPr>
          </a:lstStyle>
          <a:p>
            <a:r>
              <a:rPr lang="en-IE" altLang="en-US" sz="2200"/>
              <a:t>It looks like a table within a table, we can do this by placing a &lt;table&gt; inside a &lt;td&gt;</a:t>
            </a:r>
          </a:p>
        </p:txBody>
      </p:sp>
    </p:spTree>
    <p:extLst>
      <p:ext uri="{BB962C8B-B14F-4D97-AF65-F5344CB8AC3E}">
        <p14:creationId xmlns:p14="http://schemas.microsoft.com/office/powerpoint/2010/main" val="356930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a:defRPr/>
            </a:pPr>
            <a:r>
              <a:rPr lang="en-IE" altLang="en-US"/>
              <a:t>HTML tables</a:t>
            </a:r>
          </a:p>
        </p:txBody>
      </p:sp>
      <p:sp>
        <p:nvSpPr>
          <p:cNvPr id="43011" name="Content Placeholder 2"/>
          <p:cNvSpPr>
            <a:spLocks noGrp="1"/>
          </p:cNvSpPr>
          <p:nvPr>
            <p:ph idx="1"/>
          </p:nvPr>
        </p:nvSpPr>
        <p:spPr/>
        <p:txBody>
          <a:bodyPr/>
          <a:lstStyle/>
          <a:p>
            <a:endParaRPr lang="en-IE" altLang="en-US" smtClean="0"/>
          </a:p>
        </p:txBody>
      </p:sp>
      <p:sp>
        <p:nvSpPr>
          <p:cNvPr id="43012"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F948FD90-9ADE-4200-A7BC-0F52054322D3}" type="slidenum">
              <a:rPr lang="en-US" altLang="en-US" sz="1000">
                <a:solidFill>
                  <a:schemeClr val="tx1"/>
                </a:solidFill>
                <a:latin typeface="Helvetica Neue" charset="0"/>
                <a:sym typeface="Helvetica Neue" charset="0"/>
              </a:rPr>
              <a:pPr/>
              <a:t>27</a:t>
            </a:fld>
            <a:endParaRPr lang="en-US" altLang="en-US" sz="1000">
              <a:solidFill>
                <a:schemeClr val="tx1"/>
              </a:solidFill>
              <a:latin typeface="Helvetica Neue" charset="0"/>
              <a:sym typeface="Helvetica Neue" charset="0"/>
            </a:endParaRPr>
          </a:p>
        </p:txBody>
      </p:sp>
      <p:pic>
        <p:nvPicPr>
          <p:cNvPr id="5530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271" y="1758033"/>
            <a:ext cx="7139285" cy="37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3025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endParaRPr lang="en-IE" altLang="en-US" smtClean="0"/>
          </a:p>
        </p:txBody>
      </p:sp>
      <p:sp>
        <p:nvSpPr>
          <p:cNvPr id="44036"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E9F99670-A287-4EE6-B6C6-04CB9722CF29}" type="slidenum">
              <a:rPr lang="en-US" altLang="en-US" sz="1000">
                <a:solidFill>
                  <a:schemeClr val="tx1"/>
                </a:solidFill>
                <a:latin typeface="Helvetica Neue" charset="0"/>
                <a:sym typeface="Helvetica Neue" charset="0"/>
              </a:rPr>
              <a:pPr/>
              <a:t>28</a:t>
            </a:fld>
            <a:endParaRPr lang="en-US" altLang="en-US" sz="1000">
              <a:solidFill>
                <a:schemeClr val="tx1"/>
              </a:solidFill>
              <a:latin typeface="Helvetica Neue" charset="0"/>
              <a:sym typeface="Helvetica Neue" charset="0"/>
            </a:endParaRPr>
          </a:p>
        </p:txBody>
      </p:sp>
      <p:sp>
        <p:nvSpPr>
          <p:cNvPr id="56323" name="TextBox 5"/>
          <p:cNvSpPr txBox="1">
            <a:spLocks noChangeArrowheads="1"/>
          </p:cNvSpPr>
          <p:nvPr/>
        </p:nvSpPr>
        <p:spPr bwMode="auto">
          <a:xfrm>
            <a:off x="6496348" y="1859608"/>
            <a:ext cx="2348508" cy="468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sz="4200">
                <a:solidFill>
                  <a:srgbClr val="000000"/>
                </a:solidFill>
                <a:latin typeface="Helvetica Neue Light" charset="0"/>
                <a:ea typeface="ヒラギノ角ゴ ProN W3" charset="-128"/>
                <a:sym typeface="Helvetica Neue Light" charset="0"/>
              </a:defRPr>
            </a:lvl1pPr>
            <a:lvl2pPr marL="742950" indent="-285750">
              <a:defRPr sz="4200">
                <a:solidFill>
                  <a:srgbClr val="000000"/>
                </a:solidFill>
                <a:latin typeface="Helvetica Neue Light" charset="0"/>
                <a:ea typeface="ヒラギノ角ゴ ProN W3" charset="-128"/>
                <a:sym typeface="Helvetica Neue Light" charset="0"/>
              </a:defRPr>
            </a:lvl2pPr>
            <a:lvl3pPr marL="1143000" indent="-228600">
              <a:defRPr sz="4200">
                <a:solidFill>
                  <a:srgbClr val="000000"/>
                </a:solidFill>
                <a:latin typeface="Helvetica Neue Light" charset="0"/>
                <a:ea typeface="ヒラギノ角ゴ ProN W3" charset="-128"/>
                <a:sym typeface="Helvetica Neue Light" charset="0"/>
              </a:defRPr>
            </a:lvl3pPr>
            <a:lvl4pPr marL="1600200" indent="-228600">
              <a:defRPr sz="4200">
                <a:solidFill>
                  <a:srgbClr val="000000"/>
                </a:solidFill>
                <a:latin typeface="Helvetica Neue Light" charset="0"/>
                <a:ea typeface="ヒラギノ角ゴ ProN W3" charset="-128"/>
                <a:sym typeface="Helvetica Neue Light" charset="0"/>
              </a:defRPr>
            </a:lvl4pPr>
            <a:lvl5pPr marL="2057400" indent="-228600">
              <a:defRPr sz="4200">
                <a:solidFill>
                  <a:srgbClr val="000000"/>
                </a:solidFill>
                <a:latin typeface="Helvetica Neue Light" charset="0"/>
                <a:ea typeface="ヒラギノ角ゴ ProN W3" charset="-128"/>
                <a:sym typeface="Helvetica Neue Light" charset="0"/>
              </a:defRPr>
            </a:lvl5pPr>
            <a:lvl6pPr marL="25146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6pPr>
            <a:lvl7pPr marL="29718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7pPr>
            <a:lvl8pPr marL="34290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8pPr>
            <a:lvl9pPr marL="38862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9pPr>
          </a:lstStyle>
          <a:p>
            <a:r>
              <a:rPr lang="en-IE" altLang="en-US" sz="2000"/>
              <a:t>Ideally we don’t want the &lt;th&gt; for Tess and Tony to have the orange background colour.</a:t>
            </a:r>
          </a:p>
          <a:p>
            <a:endParaRPr lang="en-IE" altLang="en-US" sz="2000"/>
          </a:p>
          <a:p>
            <a:endParaRPr lang="en-IE" altLang="en-US" sz="2000"/>
          </a:p>
          <a:p>
            <a:endParaRPr lang="en-IE" altLang="en-US" sz="2000"/>
          </a:p>
          <a:p>
            <a:r>
              <a:rPr lang="en-IE" altLang="en-US" sz="2000"/>
              <a:t>This rule reads, for any table header in a table nested within another table give it a background colour white.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466" y="4246067"/>
            <a:ext cx="5981774" cy="222126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15" y="1523629"/>
            <a:ext cx="6227341" cy="26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1866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defRPr/>
            </a:pPr>
            <a:r>
              <a:rPr lang="en-IE" altLang="en-US"/>
              <a:t>HTML Tables</a:t>
            </a:r>
          </a:p>
        </p:txBody>
      </p:sp>
      <p:sp>
        <p:nvSpPr>
          <p:cNvPr id="23555" name="Content Placeholder 2"/>
          <p:cNvSpPr>
            <a:spLocks noGrp="1"/>
          </p:cNvSpPr>
          <p:nvPr>
            <p:ph idx="1"/>
          </p:nvPr>
        </p:nvSpPr>
        <p:spPr>
          <a:xfrm>
            <a:off x="6068839" y="1531442"/>
            <a:ext cx="3068464" cy="4616648"/>
          </a:xfrm>
        </p:spPr>
        <p:txBody>
          <a:bodyPr/>
          <a:lstStyle/>
          <a:p>
            <a:pPr>
              <a:defRPr/>
            </a:pPr>
            <a:r>
              <a:rPr lang="en-IE" altLang="en-US" dirty="0"/>
              <a:t>You can create table-like layout using &lt;div&gt;’s and CSS but that is for layout purposes, and isn’t related to content itself. </a:t>
            </a:r>
          </a:p>
          <a:p>
            <a:pPr>
              <a:defRPr/>
            </a:pPr>
            <a:r>
              <a:rPr lang="en-IE" altLang="en-US" dirty="0"/>
              <a:t>HTML has a &lt;table&gt; element to take care of marking up tabular data. </a:t>
            </a:r>
          </a:p>
        </p:txBody>
      </p:sp>
      <p:sp>
        <p:nvSpPr>
          <p:cNvPr id="23556"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B495A388-B475-494A-A690-9618CAF1FBCC}" type="slidenum">
              <a:rPr lang="en-US" altLang="en-US" sz="1000">
                <a:solidFill>
                  <a:schemeClr val="tx1"/>
                </a:solidFill>
                <a:latin typeface="Helvetica Neue" charset="0"/>
                <a:sym typeface="Helvetica Neue" charset="0"/>
              </a:rPr>
              <a:pPr/>
              <a:t>3</a:t>
            </a:fld>
            <a:endParaRPr lang="en-US" altLang="en-US" sz="1000">
              <a:solidFill>
                <a:schemeClr val="tx1"/>
              </a:solidFill>
              <a:latin typeface="Helvetica Neue" charset="0"/>
              <a:sym typeface="Helvetica Neue" charset="0"/>
            </a:endParaRPr>
          </a:p>
        </p:txBody>
      </p:sp>
      <p:pic>
        <p:nvPicPr>
          <p:cNvPr id="358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04194"/>
            <a:ext cx="6068840" cy="399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265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228600"/>
            <a:ext cx="6132463" cy="5789786"/>
          </a:xfrm>
          <a:effectLst>
            <a:outerShdw blurRad="292100" dist="139700" dir="2700000" algn="tl" rotWithShape="0">
              <a:srgbClr val="333333">
                <a:alpha val="64998"/>
              </a:srgbClr>
            </a:outerShdw>
          </a:effectLst>
        </p:spPr>
      </p:pic>
      <p:sp>
        <p:nvSpPr>
          <p:cNvPr id="24579"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0B79AEA2-2402-46C7-8821-F3B4601F3BA6}" type="slidenum">
              <a:rPr lang="en-US" altLang="en-US" sz="1000">
                <a:solidFill>
                  <a:schemeClr val="tx1"/>
                </a:solidFill>
                <a:latin typeface="Helvetica Neue" charset="0"/>
                <a:sym typeface="Helvetica Neue" charset="0"/>
              </a:rPr>
              <a:pPr/>
              <a:t>4</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791497" y="0"/>
            <a:ext cx="8288982"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HTML Tables</a:t>
            </a:r>
            <a:endParaRPr lang="en-IE" kern="0" dirty="0"/>
          </a:p>
        </p:txBody>
      </p:sp>
      <p:sp>
        <p:nvSpPr>
          <p:cNvPr id="36868" name="TextBox 6"/>
          <p:cNvSpPr txBox="1">
            <a:spLocks noChangeArrowheads="1"/>
          </p:cNvSpPr>
          <p:nvPr/>
        </p:nvSpPr>
        <p:spPr bwMode="auto">
          <a:xfrm>
            <a:off x="784123" y="2061642"/>
            <a:ext cx="1747268" cy="154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a:defRPr sz="4200">
                <a:solidFill>
                  <a:srgbClr val="000000"/>
                </a:solidFill>
                <a:latin typeface="Helvetica Neue Light" charset="0"/>
                <a:ea typeface="ヒラギノ角ゴ ProN W3" charset="-128"/>
                <a:sym typeface="Helvetica Neue Light" charset="0"/>
              </a:defRPr>
            </a:lvl1pPr>
            <a:lvl2pPr marL="742950" indent="-285750">
              <a:defRPr sz="4200">
                <a:solidFill>
                  <a:srgbClr val="000000"/>
                </a:solidFill>
                <a:latin typeface="Helvetica Neue Light" charset="0"/>
                <a:ea typeface="ヒラギノ角ゴ ProN W3" charset="-128"/>
                <a:sym typeface="Helvetica Neue Light" charset="0"/>
              </a:defRPr>
            </a:lvl2pPr>
            <a:lvl3pPr marL="1143000" indent="-228600">
              <a:defRPr sz="4200">
                <a:solidFill>
                  <a:srgbClr val="000000"/>
                </a:solidFill>
                <a:latin typeface="Helvetica Neue Light" charset="0"/>
                <a:ea typeface="ヒラギノ角ゴ ProN W3" charset="-128"/>
                <a:sym typeface="Helvetica Neue Light" charset="0"/>
              </a:defRPr>
            </a:lvl3pPr>
            <a:lvl4pPr marL="1600200" indent="-228600">
              <a:defRPr sz="4200">
                <a:solidFill>
                  <a:srgbClr val="000000"/>
                </a:solidFill>
                <a:latin typeface="Helvetica Neue Light" charset="0"/>
                <a:ea typeface="ヒラギノ角ゴ ProN W3" charset="-128"/>
                <a:sym typeface="Helvetica Neue Light" charset="0"/>
              </a:defRPr>
            </a:lvl4pPr>
            <a:lvl5pPr marL="2057400" indent="-228600">
              <a:defRPr sz="4200">
                <a:solidFill>
                  <a:srgbClr val="000000"/>
                </a:solidFill>
                <a:latin typeface="Helvetica Neue Light" charset="0"/>
                <a:ea typeface="ヒラギノ角ゴ ProN W3" charset="-128"/>
                <a:sym typeface="Helvetica Neue Light" charset="0"/>
              </a:defRPr>
            </a:lvl5pPr>
            <a:lvl6pPr marL="25146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6pPr>
            <a:lvl7pPr marL="29718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7pPr>
            <a:lvl8pPr marL="34290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8pPr>
            <a:lvl9pPr marL="3886200" indent="-228600" eaLnBrk="0" fontAlgn="base" hangingPunct="0">
              <a:spcBef>
                <a:spcPct val="0"/>
              </a:spcBef>
              <a:spcAft>
                <a:spcPct val="0"/>
              </a:spcAft>
              <a:defRPr sz="4200">
                <a:solidFill>
                  <a:srgbClr val="000000"/>
                </a:solidFill>
                <a:latin typeface="Helvetica Neue Light" charset="0"/>
                <a:ea typeface="ヒラギノ角ゴ ProN W3" charset="-128"/>
                <a:sym typeface="Helvetica Neue Light" charset="0"/>
              </a:defRPr>
            </a:lvl9pPr>
          </a:lstStyle>
          <a:p>
            <a:r>
              <a:rPr lang="en-IE" altLang="en-US" sz="3200" dirty="0"/>
              <a:t>Rows</a:t>
            </a:r>
          </a:p>
          <a:p>
            <a:r>
              <a:rPr lang="en-IE" altLang="en-US" sz="3200" dirty="0"/>
              <a:t>Columns</a:t>
            </a:r>
          </a:p>
          <a:p>
            <a:r>
              <a:rPr lang="en-IE" altLang="en-US" sz="3200" dirty="0"/>
              <a:t>Headers</a:t>
            </a:r>
          </a:p>
        </p:txBody>
      </p:sp>
    </p:spTree>
    <p:extLst>
      <p:ext uri="{BB962C8B-B14F-4D97-AF65-F5344CB8AC3E}">
        <p14:creationId xmlns:p14="http://schemas.microsoft.com/office/powerpoint/2010/main" val="415053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199" y="1454423"/>
            <a:ext cx="8732565" cy="4911328"/>
          </a:xfrm>
        </p:spPr>
      </p:pic>
      <p:sp>
        <p:nvSpPr>
          <p:cNvPr id="25603"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163A0172-BCD0-47E3-812B-3A60AB36F4A9}" type="slidenum">
              <a:rPr lang="en-US" altLang="en-US" sz="1000">
                <a:solidFill>
                  <a:schemeClr val="tx1"/>
                </a:solidFill>
                <a:latin typeface="Helvetica Neue" charset="0"/>
                <a:sym typeface="Helvetica Neue" charset="0"/>
              </a:rPr>
              <a:pPr/>
              <a:t>5</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803672" y="270123"/>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HTML Tables</a:t>
            </a:r>
            <a:endParaRPr lang="en-IE" kern="0" dirty="0"/>
          </a:p>
        </p:txBody>
      </p:sp>
    </p:spTree>
    <p:extLst>
      <p:ext uri="{BB962C8B-B14F-4D97-AF65-F5344CB8AC3E}">
        <p14:creationId xmlns:p14="http://schemas.microsoft.com/office/powerpoint/2010/main" val="383905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687586" y="1857150"/>
            <a:ext cx="2025923" cy="4556373"/>
          </a:xfrm>
        </p:spPr>
        <p:txBody>
          <a:bodyPr/>
          <a:lstStyle/>
          <a:p>
            <a:pPr marL="0" indent="0">
              <a:buNone/>
              <a:defRPr/>
            </a:pPr>
            <a:r>
              <a:rPr lang="en-IE" altLang="en-US" sz="2200" dirty="0" smtClean="0"/>
              <a:t>We’ve </a:t>
            </a:r>
            <a:r>
              <a:rPr lang="en-IE" altLang="en-US" sz="2200" dirty="0"/>
              <a:t>seen four elements used to create a </a:t>
            </a:r>
            <a:r>
              <a:rPr lang="en-IE" altLang="en-US" sz="2200" dirty="0" err="1" smtClean="0"/>
              <a:t>a</a:t>
            </a:r>
            <a:r>
              <a:rPr lang="en-IE" altLang="en-US" sz="2200" dirty="0" smtClean="0"/>
              <a:t> single </a:t>
            </a:r>
            <a:r>
              <a:rPr lang="en-IE" altLang="en-US" sz="2200" dirty="0"/>
              <a:t>table: </a:t>
            </a:r>
          </a:p>
          <a:p>
            <a:pPr marL="0" indent="0">
              <a:buNone/>
              <a:defRPr/>
            </a:pPr>
            <a:r>
              <a:rPr lang="en-IE" altLang="en-US" sz="2200" dirty="0"/>
              <a:t>&lt;table&gt;</a:t>
            </a:r>
          </a:p>
          <a:p>
            <a:pPr marL="0" indent="0">
              <a:buNone/>
              <a:defRPr/>
            </a:pPr>
            <a:r>
              <a:rPr lang="en-IE" altLang="en-US" sz="2200" dirty="0"/>
              <a:t>&lt;</a:t>
            </a:r>
            <a:r>
              <a:rPr lang="en-IE" altLang="en-US" sz="2200" dirty="0" err="1"/>
              <a:t>tr</a:t>
            </a:r>
            <a:r>
              <a:rPr lang="en-IE" altLang="en-US" sz="2200" dirty="0"/>
              <a:t>&gt;</a:t>
            </a:r>
          </a:p>
          <a:p>
            <a:pPr marL="0" indent="0">
              <a:buNone/>
              <a:defRPr/>
            </a:pPr>
            <a:r>
              <a:rPr lang="en-IE" altLang="en-US" sz="2200" dirty="0"/>
              <a:t>&lt;</a:t>
            </a:r>
            <a:r>
              <a:rPr lang="en-IE" altLang="en-US" sz="2200" dirty="0" err="1"/>
              <a:t>th</a:t>
            </a:r>
            <a:r>
              <a:rPr lang="en-IE" altLang="en-US" sz="2200" dirty="0"/>
              <a:t>&gt;</a:t>
            </a:r>
          </a:p>
          <a:p>
            <a:pPr marL="0" indent="0">
              <a:buNone/>
              <a:defRPr/>
            </a:pPr>
            <a:r>
              <a:rPr lang="en-IE" altLang="en-US" sz="2200" dirty="0"/>
              <a:t>&lt;td&gt;.</a:t>
            </a:r>
          </a:p>
        </p:txBody>
      </p:sp>
      <p:sp>
        <p:nvSpPr>
          <p:cNvPr id="26627"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18000C1A-E965-49DE-86B3-F28823DB35C7}" type="slidenum">
              <a:rPr lang="en-US" altLang="en-US" sz="1000">
                <a:solidFill>
                  <a:schemeClr val="tx1"/>
                </a:solidFill>
                <a:latin typeface="Helvetica Neue" charset="0"/>
                <a:sym typeface="Helvetica Neue" charset="0"/>
              </a:rPr>
              <a:pPr/>
              <a:t>6</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687586" y="-155649"/>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HTML Tables</a:t>
            </a:r>
            <a:endParaRPr lang="en-IE" kern="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990281"/>
            <a:ext cx="6613502" cy="540357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06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a:defRPr/>
            </a:pPr>
            <a:r>
              <a:rPr lang="en-IE" altLang="en-US" sz="2200" dirty="0" smtClean="0"/>
              <a:t>A table gives </a:t>
            </a:r>
            <a:r>
              <a:rPr lang="en-IE" altLang="en-US" sz="2200" dirty="0"/>
              <a:t>you a way to specify tabular data in your HTML.</a:t>
            </a:r>
          </a:p>
          <a:p>
            <a:pPr>
              <a:defRPr/>
            </a:pPr>
            <a:r>
              <a:rPr lang="en-IE" altLang="en-US" sz="2200" dirty="0"/>
              <a:t>Tables consist of data cells within rows. Columns are implicitly defined within the rows.</a:t>
            </a:r>
          </a:p>
          <a:p>
            <a:pPr>
              <a:defRPr/>
            </a:pPr>
            <a:r>
              <a:rPr lang="en-IE" altLang="en-US" sz="2200" dirty="0" smtClean="0"/>
              <a:t>The number of columns in your table will be the number of data cells you have in a row.</a:t>
            </a:r>
          </a:p>
          <a:p>
            <a:pPr>
              <a:defRPr/>
            </a:pPr>
            <a:r>
              <a:rPr lang="en-IE" altLang="en-US" sz="2200" dirty="0" smtClean="0"/>
              <a:t>In </a:t>
            </a:r>
            <a:r>
              <a:rPr lang="en-IE" altLang="en-US" sz="2200" dirty="0"/>
              <a:t>general, tables are not meant to be used for presentation: that’s the job of </a:t>
            </a:r>
            <a:r>
              <a:rPr lang="en-IE" altLang="en-US" sz="2200" dirty="0" smtClean="0"/>
              <a:t>CSS.</a:t>
            </a:r>
            <a:endParaRPr lang="en-IE" altLang="en-US" sz="2200" dirty="0"/>
          </a:p>
        </p:txBody>
      </p:sp>
      <p:sp>
        <p:nvSpPr>
          <p:cNvPr id="27651"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3AE8A775-7484-4891-8C4E-89D52A3D5080}" type="slidenum">
              <a:rPr lang="en-US" altLang="en-US" sz="1000">
                <a:solidFill>
                  <a:schemeClr val="tx1"/>
                </a:solidFill>
                <a:latin typeface="Helvetica Neue" charset="0"/>
                <a:sym typeface="Helvetica Neue" charset="0"/>
              </a:rPr>
              <a:pPr/>
              <a:t>7</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766801" y="270123"/>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HTML Tables</a:t>
            </a:r>
            <a:endParaRPr lang="en-IE" kern="0" dirty="0"/>
          </a:p>
        </p:txBody>
      </p:sp>
    </p:spTree>
    <p:extLst>
      <p:ext uri="{BB962C8B-B14F-4D97-AF65-F5344CB8AC3E}">
        <p14:creationId xmlns:p14="http://schemas.microsoft.com/office/powerpoint/2010/main" val="352592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p:txBody>
          <a:bodyPr>
            <a:normAutofit/>
          </a:bodyPr>
          <a:lstStyle/>
          <a:p>
            <a:r>
              <a:rPr lang="en-IE" altLang="en-US" sz="2200" dirty="0"/>
              <a:t>Adding a caption – you can improve your table by adding a caption.</a:t>
            </a:r>
          </a:p>
          <a:p>
            <a:pPr marL="0" indent="0">
              <a:buNone/>
            </a:pPr>
            <a:endParaRPr lang="en-IE" altLang="en-US" sz="2200" dirty="0"/>
          </a:p>
          <a:p>
            <a:endParaRPr lang="en-IE" altLang="en-US" sz="2200" dirty="0" smtClean="0"/>
          </a:p>
          <a:p>
            <a:endParaRPr lang="en-IE" altLang="en-US" sz="2200" dirty="0"/>
          </a:p>
          <a:p>
            <a:r>
              <a:rPr lang="en-IE" altLang="en-US" sz="2200" dirty="0"/>
              <a:t>The caption is displayed in the browser. By default, most browsers display this above the table. If you don’t like the default location of the caption, you can use CSS to reposition it. </a:t>
            </a:r>
          </a:p>
        </p:txBody>
      </p:sp>
      <p:sp>
        <p:nvSpPr>
          <p:cNvPr id="28675" name="Slide Number Placeholder 3"/>
          <p:cNvSpPr>
            <a:spLocks noGrp="1"/>
          </p:cNvSpPr>
          <p:nvPr>
            <p:ph type="sldNum" sz="quarter" idx="10"/>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3000">
                <a:solidFill>
                  <a:srgbClr val="000000"/>
                </a:solidFill>
                <a:latin typeface="Helvetica Neue Light" charset="0"/>
                <a:ea typeface="ヒラギノ角ゴ ProN W3" charset="-128"/>
                <a:sym typeface="Helvetica Neue Light" charset="0"/>
              </a:defRPr>
            </a:lvl1pPr>
            <a:lvl2pPr marL="522368" indent="-200911">
              <a:defRPr sz="3000">
                <a:solidFill>
                  <a:srgbClr val="000000"/>
                </a:solidFill>
                <a:latin typeface="Helvetica Neue Light" charset="0"/>
                <a:ea typeface="ヒラギノ角ゴ ProN W3" charset="-128"/>
                <a:sym typeface="Helvetica Neue Light" charset="0"/>
              </a:defRPr>
            </a:lvl2pPr>
            <a:lvl3pPr marL="803643" indent="-160729">
              <a:defRPr sz="3000">
                <a:solidFill>
                  <a:srgbClr val="000000"/>
                </a:solidFill>
                <a:latin typeface="Helvetica Neue Light" charset="0"/>
                <a:ea typeface="ヒラギノ角ゴ ProN W3" charset="-128"/>
                <a:sym typeface="Helvetica Neue Light" charset="0"/>
              </a:defRPr>
            </a:lvl3pPr>
            <a:lvl4pPr marL="1125101" indent="-160729">
              <a:defRPr sz="3000">
                <a:solidFill>
                  <a:srgbClr val="000000"/>
                </a:solidFill>
                <a:latin typeface="Helvetica Neue Light" charset="0"/>
                <a:ea typeface="ヒラギノ角ゴ ProN W3" charset="-128"/>
                <a:sym typeface="Helvetica Neue Light" charset="0"/>
              </a:defRPr>
            </a:lvl4pPr>
            <a:lvl5pPr marL="1446558" indent="-160729">
              <a:defRPr sz="3000">
                <a:solidFill>
                  <a:srgbClr val="000000"/>
                </a:solidFill>
                <a:latin typeface="Helvetica Neue Light" charset="0"/>
                <a:ea typeface="ヒラギノ角ゴ ProN W3" charset="-128"/>
                <a:sym typeface="Helvetica Neue Light" charset="0"/>
              </a:defRPr>
            </a:lvl5pPr>
            <a:lvl6pPr marL="1768015"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6pPr>
            <a:lvl7pPr marL="2089473"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7pPr>
            <a:lvl8pPr marL="2410930"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8pPr>
            <a:lvl9pPr marL="2732387" indent="-160729" eaLnBrk="0" fontAlgn="base" hangingPunct="0">
              <a:spcBef>
                <a:spcPct val="0"/>
              </a:spcBef>
              <a:spcAft>
                <a:spcPct val="0"/>
              </a:spcAft>
              <a:defRPr sz="3000">
                <a:solidFill>
                  <a:srgbClr val="000000"/>
                </a:solidFill>
                <a:latin typeface="Helvetica Neue Light" charset="0"/>
                <a:ea typeface="ヒラギノ角ゴ ProN W3" charset="-128"/>
                <a:sym typeface="Helvetica Neue Light" charset="0"/>
              </a:defRPr>
            </a:lvl9pPr>
          </a:lstStyle>
          <a:p>
            <a:fld id="{E3AAE8BA-09D8-4E46-AE16-32849EED2CB5}" type="slidenum">
              <a:rPr lang="en-US" altLang="en-US" sz="1000">
                <a:solidFill>
                  <a:schemeClr val="tx1"/>
                </a:solidFill>
                <a:latin typeface="Helvetica Neue" charset="0"/>
                <a:sym typeface="Helvetica Neue" charset="0"/>
              </a:rPr>
              <a:pPr/>
              <a:t>8</a:t>
            </a:fld>
            <a:endParaRPr lang="en-US" altLang="en-US" sz="1000">
              <a:solidFill>
                <a:schemeClr val="tx1"/>
              </a:solidFill>
              <a:latin typeface="Helvetica Neue" charset="0"/>
              <a:sym typeface="Helvetica Neue" charset="0"/>
            </a:endParaRPr>
          </a:p>
        </p:txBody>
      </p:sp>
      <p:sp>
        <p:nvSpPr>
          <p:cNvPr id="5" name="Title 1"/>
          <p:cNvSpPr txBox="1">
            <a:spLocks/>
          </p:cNvSpPr>
          <p:nvPr/>
        </p:nvSpPr>
        <p:spPr bwMode="auto">
          <a:xfrm>
            <a:off x="685800" y="270123"/>
            <a:ext cx="8340328" cy="982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7" tIns="35717" rIns="35717" bIns="35717" anchor="b"/>
          <a:lstStyle>
            <a:lvl1pPr algn="l" rtl="0" eaLnBrk="0" fontAlgn="base" hangingPunct="0">
              <a:spcBef>
                <a:spcPct val="0"/>
              </a:spcBef>
              <a:spcAft>
                <a:spcPct val="0"/>
              </a:spcAft>
              <a:defRPr sz="4200">
                <a:solidFill>
                  <a:schemeClr val="tx1"/>
                </a:solidFill>
                <a:latin typeface="+mj-lt"/>
                <a:ea typeface="+mj-ea"/>
                <a:cs typeface="ヒラギノ角ゴ ProN W3" charset="0"/>
                <a:sym typeface="Helvetica Neue Light" charset="0"/>
              </a:defRPr>
            </a:lvl1pPr>
            <a:lvl2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2pPr>
            <a:lvl3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3pPr>
            <a:lvl4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4pPr>
            <a:lvl5pPr algn="l" rtl="0" eaLnBrk="0" fontAlgn="base" hangingPunct="0">
              <a:spcBef>
                <a:spcPct val="0"/>
              </a:spcBef>
              <a:spcAft>
                <a:spcPct val="0"/>
              </a:spcAft>
              <a:defRPr sz="4200">
                <a:solidFill>
                  <a:schemeClr val="tx1"/>
                </a:solidFill>
                <a:latin typeface="Helvetica Neue Light" charset="0"/>
                <a:ea typeface="ヒラギノ角ゴ ProN W3" charset="-128"/>
                <a:cs typeface="ヒラギノ角ゴ ProN W3" charset="0"/>
                <a:sym typeface="Helvetica Neue Light" charset="0"/>
              </a:defRPr>
            </a:lvl5pPr>
            <a:lvl6pPr marL="4572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6pPr>
            <a:lvl7pPr marL="9144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7pPr>
            <a:lvl8pPr marL="13716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8pPr>
            <a:lvl9pPr marL="1828800" algn="l" rtl="0" fontAlgn="base">
              <a:spcBef>
                <a:spcPct val="0"/>
              </a:spcBef>
              <a:spcAft>
                <a:spcPct val="0"/>
              </a:spcAft>
              <a:defRPr sz="4200">
                <a:solidFill>
                  <a:schemeClr val="tx1"/>
                </a:solidFill>
                <a:latin typeface="Helvetica Neue Light" charset="0"/>
                <a:ea typeface="ヒラギノ角ゴ ProN W3" charset="-128"/>
                <a:sym typeface="Helvetica Neue Light" charset="0"/>
              </a:defRPr>
            </a:lvl9pPr>
          </a:lstStyle>
          <a:p>
            <a:pPr>
              <a:defRPr/>
            </a:pPr>
            <a:r>
              <a:rPr lang="en-IE" kern="0" dirty="0" smtClean="0"/>
              <a:t>HTML Tables</a:t>
            </a:r>
            <a:endParaRPr lang="en-IE" kern="0" dirty="0"/>
          </a:p>
        </p:txBody>
      </p:sp>
      <p:pic>
        <p:nvPicPr>
          <p:cNvPr id="409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0"/>
            <a:ext cx="5594449" cy="146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24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Styling HTML tables</a:t>
            </a:r>
            <a:endParaRPr lang="en-US" dirty="0"/>
          </a:p>
        </p:txBody>
      </p:sp>
      <p:sp>
        <p:nvSpPr>
          <p:cNvPr id="3" name="Content Placeholder 2"/>
          <p:cNvSpPr>
            <a:spLocks noGrp="1"/>
          </p:cNvSpPr>
          <p:nvPr>
            <p:ph idx="1"/>
          </p:nvPr>
        </p:nvSpPr>
        <p:spPr/>
        <p:txBody>
          <a:bodyPr/>
          <a:lstStyle/>
          <a:p>
            <a:r>
              <a:rPr lang="en-US" dirty="0" smtClean="0"/>
              <a:t>To add a border, use:</a:t>
            </a:r>
          </a:p>
          <a:p>
            <a:endParaRPr lang="en-US" dirty="0"/>
          </a:p>
          <a:p>
            <a:r>
              <a:rPr lang="en-US" dirty="0" smtClean="0"/>
              <a:t>To move the caption use:  </a:t>
            </a:r>
          </a:p>
          <a:p>
            <a:endParaRPr lang="en-US" dirty="0"/>
          </a:p>
          <a:p>
            <a:r>
              <a:rPr lang="en-US" dirty="0" smtClean="0"/>
              <a:t>To specify a single or double border around cells, use </a:t>
            </a:r>
            <a:r>
              <a:rPr lang="en-US" b="1" dirty="0" smtClean="0"/>
              <a:t>border-collapse</a:t>
            </a:r>
            <a:r>
              <a:rPr lang="en-US" dirty="0" smtClean="0"/>
              <a:t>.</a:t>
            </a:r>
          </a:p>
          <a:p>
            <a:r>
              <a:rPr lang="en-US" dirty="0" smtClean="0"/>
              <a:t>When you have a double border , you can increase or decrease the space between each cell using </a:t>
            </a:r>
            <a:r>
              <a:rPr lang="en-US" b="1" dirty="0" smtClean="0"/>
              <a:t>border-spacing</a:t>
            </a:r>
            <a:r>
              <a:rPr lang="en-US" dirty="0" smtClean="0"/>
              <a:t>.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057400"/>
            <a:ext cx="22098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4" y="2971800"/>
            <a:ext cx="2009775" cy="72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8797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1316</TotalTime>
  <Words>746</Words>
  <Application>Microsoft Office PowerPoint</Application>
  <PresentationFormat>On-screen Show (4:3)</PresentationFormat>
  <Paragraphs>107</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Badge</vt:lpstr>
      <vt:lpstr>tables</vt:lpstr>
      <vt:lpstr>HTML Tables</vt:lpstr>
      <vt:lpstr>HTML Tables</vt:lpstr>
      <vt:lpstr>PowerPoint Presentation</vt:lpstr>
      <vt:lpstr>PowerPoint Presentation</vt:lpstr>
      <vt:lpstr>PowerPoint Presentation</vt:lpstr>
      <vt:lpstr>PowerPoint Presentation</vt:lpstr>
      <vt:lpstr>PowerPoint Presentation</vt:lpstr>
      <vt:lpstr>Styling HTML tables</vt:lpstr>
      <vt:lpstr>Styling HTML tables</vt:lpstr>
      <vt:lpstr>Styling HTML tables</vt:lpstr>
      <vt:lpstr>Styling HTML tables</vt:lpstr>
      <vt:lpstr>HTML tables</vt:lpstr>
      <vt:lpstr>PowerPoint Presentation</vt:lpstr>
      <vt:lpstr>HTML tables</vt:lpstr>
      <vt:lpstr>HTML tables</vt:lpstr>
      <vt:lpstr>HTML tables</vt:lpstr>
      <vt:lpstr>PowerPoint Presentation</vt:lpstr>
      <vt:lpstr>PowerPoint Presentation</vt:lpstr>
      <vt:lpstr>HTML tables</vt:lpstr>
      <vt:lpstr>HTML tables</vt:lpstr>
      <vt:lpstr>HTML tables</vt:lpstr>
      <vt:lpstr>HTML tables</vt:lpstr>
      <vt:lpstr>HTML tables</vt:lpstr>
      <vt:lpstr>HTML tables</vt:lpstr>
      <vt:lpstr>HTML tables</vt:lpstr>
      <vt:lpstr>HTML tables</vt:lpstr>
      <vt:lpstr>PowerPoint Presentation</vt:lpstr>
    </vt:vector>
  </TitlesOfParts>
  <Company>Waterford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Tables</dc:title>
  <dc:creator>mary</dc:creator>
  <cp:lastModifiedBy>mary</cp:lastModifiedBy>
  <cp:revision>154</cp:revision>
  <dcterms:created xsi:type="dcterms:W3CDTF">2015-11-09T10:51:36Z</dcterms:created>
  <dcterms:modified xsi:type="dcterms:W3CDTF">2017-09-20T16:09:24Z</dcterms:modified>
</cp:coreProperties>
</file>